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1"/>
  </p:notesMasterIdLst>
  <p:sldIdLst>
    <p:sldId id="344" r:id="rId2"/>
    <p:sldId id="367" r:id="rId3"/>
    <p:sldId id="368" r:id="rId4"/>
    <p:sldId id="369" r:id="rId5"/>
    <p:sldId id="371" r:id="rId6"/>
    <p:sldId id="374" r:id="rId7"/>
    <p:sldId id="375" r:id="rId8"/>
    <p:sldId id="376" r:id="rId9"/>
    <p:sldId id="378" r:id="rId10"/>
    <p:sldId id="379" r:id="rId11"/>
    <p:sldId id="380" r:id="rId12"/>
    <p:sldId id="381" r:id="rId13"/>
    <p:sldId id="366" r:id="rId14"/>
    <p:sldId id="346" r:id="rId15"/>
    <p:sldId id="347" r:id="rId16"/>
    <p:sldId id="348" r:id="rId17"/>
    <p:sldId id="349" r:id="rId18"/>
    <p:sldId id="382" r:id="rId19"/>
    <p:sldId id="3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041B5E-E5F2-40DA-B4AA-D29C47668AC5}">
          <p14:sldIdLst>
            <p14:sldId id="344"/>
            <p14:sldId id="367"/>
            <p14:sldId id="368"/>
            <p14:sldId id="369"/>
            <p14:sldId id="371"/>
            <p14:sldId id="374"/>
            <p14:sldId id="375"/>
            <p14:sldId id="376"/>
            <p14:sldId id="378"/>
            <p14:sldId id="379"/>
            <p14:sldId id="380"/>
            <p14:sldId id="381"/>
            <p14:sldId id="366"/>
            <p14:sldId id="346"/>
            <p14:sldId id="347"/>
            <p14:sldId id="348"/>
            <p14:sldId id="349"/>
            <p14:sldId id="382"/>
            <p14:sldId id="38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104" d="100"/>
          <a:sy n="104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3A240-D43A-4A10-8779-7BDD08AA23A0}" type="datetimeFigureOut">
              <a:rPr lang="en-US" smtClean="0"/>
              <a:pPr/>
              <a:t>11/8/2015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653F5-EE4F-42B4-A1B8-9514052C1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6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7836C-A34C-48CB-9FAE-E5F7051311A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695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0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43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26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7836C-A34C-48CB-9FAE-E5F7051311A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6952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311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70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72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29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2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87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24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66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71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25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50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5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11/8/2015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11/8/2015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11/8/2015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11/8/2015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823004D-9C2D-415C-90B7-F5DF30FF4B2D}" type="datetimeFigureOut">
              <a:rPr lang="en-US" smtClean="0"/>
              <a:pPr/>
              <a:t>11/8/2015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Electromagnetic Radiation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remotely sensed data is derived from Electromagnetic Radiation (EMR).  This includes:</a:t>
            </a:r>
          </a:p>
          <a:p>
            <a:pPr lvl="1"/>
            <a:r>
              <a:rPr lang="en-US" dirty="0" smtClean="0"/>
              <a:t>Visible light</a:t>
            </a:r>
          </a:p>
          <a:p>
            <a:pPr lvl="1"/>
            <a:r>
              <a:rPr lang="en-US" dirty="0" smtClean="0"/>
              <a:t>Infrared light (heat)</a:t>
            </a:r>
          </a:p>
          <a:p>
            <a:pPr lvl="1"/>
            <a:r>
              <a:rPr lang="en-US" dirty="0" smtClean="0"/>
              <a:t>X-Rays</a:t>
            </a:r>
          </a:p>
          <a:p>
            <a:pPr lvl="1"/>
            <a:r>
              <a:rPr lang="en-US" dirty="0" smtClean="0"/>
              <a:t>Radar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To use RS data we need to review some information on 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4617B"/>
                </a:solidFill>
              </a:rPr>
              <a:t>Energy Interaction with the Earth’s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 smtClean="0"/>
              <a:t>The proportion of energy reflected, absorbed and transmitted will vary depending on the surface material and condition</a:t>
            </a:r>
          </a:p>
          <a:p>
            <a:pPr marL="114300" indent="0">
              <a:buNone/>
            </a:pPr>
            <a:endParaRPr lang="en-US" sz="1600" dirty="0">
              <a:cs typeface="Arial" charset="0"/>
            </a:endParaRPr>
          </a:p>
          <a:p>
            <a:pPr marL="114300" indent="0">
              <a:buNone/>
            </a:pPr>
            <a:r>
              <a:rPr lang="en-US" sz="2400" dirty="0" smtClean="0"/>
              <a:t>For example:  </a:t>
            </a:r>
          </a:p>
          <a:p>
            <a:r>
              <a:rPr lang="en-US" sz="2400" dirty="0" smtClean="0"/>
              <a:t>Vegetation and soils can reflect approximately 30-50% of the incident energy (across the entire EM spectrum)</a:t>
            </a:r>
          </a:p>
          <a:p>
            <a:r>
              <a:rPr lang="en-US" sz="2400" dirty="0" smtClean="0"/>
              <a:t>Water on the other hand reflects only 10% of incident energy.  It reflects most of this in the visible range, minimal in the NIR and beyond 1.2 </a:t>
            </a:r>
            <a:r>
              <a:rPr lang="en-US" sz="2400" dirty="0" smtClean="0">
                <a:latin typeface="Symbol" panose="05050102010706020507" pitchFamily="18" charset="2"/>
              </a:rPr>
              <a:t>m</a:t>
            </a:r>
            <a:r>
              <a:rPr lang="en-US" sz="2400" dirty="0" smtClean="0"/>
              <a:t>m (mid-infrared) all energy is absorbed.</a:t>
            </a:r>
          </a:p>
          <a:p>
            <a:endParaRPr lang="en-US" sz="2400" dirty="0" smtClean="0"/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30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981200"/>
            <a:ext cx="4371975" cy="3476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5593" y="1510627"/>
            <a:ext cx="3124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Necessary to consider viewing geometry  and illumination geometry</a:t>
            </a:r>
          </a:p>
          <a:p>
            <a:endParaRPr lang="en-US" sz="2800" dirty="0"/>
          </a:p>
          <a:p>
            <a:r>
              <a:rPr lang="en-US" sz="2800" dirty="0" smtClean="0"/>
              <a:t>Basically the azimuth angle, viewing angle, and solar elevation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87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Radiance vs. Reflectance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7787"/>
            <a:ext cx="3505200" cy="4800600"/>
          </a:xfrm>
        </p:spPr>
        <p:txBody>
          <a:bodyPr>
            <a:normAutofit/>
          </a:bodyPr>
          <a:lstStyle/>
          <a:p>
            <a:pPr marL="114300" indent="0" eaLnBrk="1" hangingPunct="1">
              <a:buNone/>
              <a:defRPr/>
            </a:pPr>
            <a:r>
              <a:rPr lang="en-US" sz="2400" dirty="0" smtClean="0"/>
              <a:t>The atmosphere affects radiance in two ways:</a:t>
            </a:r>
          </a:p>
          <a:p>
            <a:pPr>
              <a:defRPr/>
            </a:pPr>
            <a:r>
              <a:rPr lang="en-US" sz="2400" dirty="0" smtClean="0"/>
              <a:t>Reduces (or attenuates) the energy</a:t>
            </a:r>
          </a:p>
          <a:p>
            <a:pPr>
              <a:defRPr/>
            </a:pPr>
            <a:r>
              <a:rPr lang="en-US" sz="2400" dirty="0" smtClean="0"/>
              <a:t>Atmosphere itself is a reflector, adding scatter, “path radiance” to the signal detected by the sensor.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225" y="1323975"/>
            <a:ext cx="4448175" cy="484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714206"/>
            <a:ext cx="3302222" cy="86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Spectral Reflectance Curves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676400"/>
            <a:ext cx="6390409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9700" y="5557058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Spectral Reflectance Curves for three materials shown in the visible and infrared wavelengths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73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458200" cy="743712"/>
          </a:xfrm>
        </p:spPr>
        <p:txBody>
          <a:bodyPr>
            <a:noAutofit/>
          </a:bodyPr>
          <a:lstStyle/>
          <a:p>
            <a:r>
              <a:rPr lang="en-US" sz="4000" dirty="0"/>
              <a:t>Spectral Reflectance Curve - Vegetation</a:t>
            </a:r>
          </a:p>
        </p:txBody>
      </p:sp>
      <p:pic>
        <p:nvPicPr>
          <p:cNvPr id="1026" name="Picture 2" descr="Spectral Signatures of Vege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634392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581400" y="2286000"/>
            <a:ext cx="685800" cy="1066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00661" y="2132111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Infrared reflection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534400" cy="819912"/>
          </a:xfrm>
        </p:spPr>
        <p:txBody>
          <a:bodyPr>
            <a:noAutofit/>
          </a:bodyPr>
          <a:lstStyle/>
          <a:p>
            <a:r>
              <a:rPr lang="en-US" sz="4000" dirty="0"/>
              <a:t>Spectral Reflectance </a:t>
            </a:r>
            <a:r>
              <a:rPr lang="en-US" sz="4000" dirty="0" smtClean="0"/>
              <a:t>Curve - Vegetation</a:t>
            </a:r>
            <a:endParaRPr lang="en-US" sz="4000" dirty="0"/>
          </a:p>
        </p:txBody>
      </p:sp>
      <p:pic>
        <p:nvPicPr>
          <p:cNvPr id="5122" name="Picture 2" descr="http://link.springer.com/static-content/images/789/prt%253A978-90-481-3585-1%252F17/MediaObjects/978-90-481-3585-1_17_Part_Fig5-132_HTM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599"/>
            <a:ext cx="7285182" cy="343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487680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 plant stops or reduces chlorophyll production, it absorbs less in the red bands (therefore reflects more red) producing yellow color of dying vegetation.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 color of some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leaves produced by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carotenoids which are always present but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masked by </a:t>
            </a:r>
            <a:r>
              <a:rPr lang="en-US" sz="2400" dirty="0" smtClean="0"/>
              <a:t>chlorophyll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Autofit/>
          </a:bodyPr>
          <a:lstStyle/>
          <a:p>
            <a:r>
              <a:rPr lang="en-US" sz="4000" dirty="0"/>
              <a:t>Spectral Reflectance </a:t>
            </a:r>
            <a:r>
              <a:rPr lang="en-US" sz="4000" dirty="0" smtClean="0"/>
              <a:t>- </a:t>
            </a:r>
            <a:r>
              <a:rPr lang="en-US" sz="4000" dirty="0"/>
              <a:t>Vegetation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6764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Remote sensed imagery can be used to detect stressed or diseased plants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NIR reflectance / Low visible reflectance = Healthy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NIR reflectance / High visible reflectance = Unhealthy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962400"/>
            <a:ext cx="604101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0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Autofit/>
          </a:bodyPr>
          <a:lstStyle/>
          <a:p>
            <a:r>
              <a:rPr lang="en-US" sz="4000" dirty="0"/>
              <a:t>Spectral Reflectance Curve - Vegetation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600200"/>
            <a:ext cx="4733925" cy="492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NDVI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differences in spectral reflectance can be used to compute a variety of “Indexes” for specific phenomenon.</a:t>
                </a:r>
              </a:p>
              <a:p>
                <a:r>
                  <a:rPr lang="en-US" dirty="0" smtClean="0"/>
                  <a:t>For example, </a:t>
                </a:r>
                <a:r>
                  <a:rPr lang="en-US" dirty="0"/>
                  <a:t>the “Normalized Difference Vegetation </a:t>
                </a:r>
                <a:r>
                  <a:rPr lang="en-US" dirty="0" smtClean="0"/>
                  <a:t>Index” or NDVI, attempts to quantify how much green vegetation is within each pixel of a satellite image.  It uses the “red-edge” between the red bands and near-IR bands with the following formula: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𝑁𝐷𝑉𝐼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𝑁𝐼𝑅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𝑉𝐼𝑆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𝑁𝐼𝑅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𝑉𝐼𝑆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dirty="0" smtClean="0"/>
                  <a:t>Where:</a:t>
                </a:r>
              </a:p>
              <a:p>
                <a:pPr lvl="1"/>
                <a:r>
                  <a:rPr lang="en-US" dirty="0" smtClean="0"/>
                  <a:t>NIR=Near Infrared band</a:t>
                </a:r>
              </a:p>
              <a:p>
                <a:pPr lvl="1"/>
                <a:r>
                  <a:rPr lang="en-US" dirty="0" smtClean="0"/>
                  <a:t>VIS=visible, typically red band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 r="-1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4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Truthing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800600"/>
          </a:xfrm>
        </p:spPr>
        <p:txBody>
          <a:bodyPr/>
          <a:lstStyle/>
          <a:p>
            <a:r>
              <a:rPr lang="en-US" dirty="0" smtClean="0"/>
              <a:t>How do you know if something derived from satellite data is correct?</a:t>
            </a:r>
          </a:p>
          <a:p>
            <a:r>
              <a:rPr lang="en-US" dirty="0" smtClean="0"/>
              <a:t>Ground-truthing is when you validate your remotely sensed data with data from the “ground”.</a:t>
            </a:r>
          </a:p>
          <a:p>
            <a:r>
              <a:rPr lang="en-US" dirty="0" smtClean="0"/>
              <a:t>Ground-truthing varies with the type of data and your goals.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Measuring vegetation reflectance and comparing it with satellite data</a:t>
            </a:r>
          </a:p>
          <a:p>
            <a:pPr lvl="1"/>
            <a:r>
              <a:rPr lang="en-US" dirty="0" smtClean="0"/>
              <a:t>Performing object recognition and comparing with the actual objects on the ground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4289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84406" y="6527031"/>
            <a:ext cx="155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www.asdi.com</a:t>
            </a:r>
          </a:p>
        </p:txBody>
      </p:sp>
    </p:spTree>
    <p:extLst>
      <p:ext uri="{BB962C8B-B14F-4D97-AF65-F5344CB8AC3E}">
        <p14:creationId xmlns:p14="http://schemas.microsoft.com/office/powerpoint/2010/main" val="38436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</a:t>
            </a:r>
            <a:r>
              <a:rPr lang="en-US" dirty="0" smtClean="0"/>
              <a:t>Radiation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4000"/>
            <a:ext cx="6216187" cy="46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96200" cy="163036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b="1" dirty="0" smtClean="0"/>
              <a:t>Wave Theory   -  </a:t>
            </a:r>
            <a:r>
              <a:rPr lang="en-US" sz="2400" b="1" i="1" dirty="0" smtClean="0"/>
              <a:t>c </a:t>
            </a:r>
            <a:r>
              <a:rPr lang="en-US" sz="2400" b="1" dirty="0" smtClean="0"/>
              <a:t>=</a:t>
            </a:r>
            <a:r>
              <a:rPr lang="en-US" sz="2400" b="1" dirty="0" smtClean="0">
                <a:latin typeface="Cambria Math"/>
                <a:ea typeface="Cambria Math"/>
              </a:rPr>
              <a:t> </a:t>
            </a:r>
            <a:r>
              <a:rPr lang="en-US" sz="2400" b="1" dirty="0">
                <a:latin typeface="Cambria Math"/>
                <a:ea typeface="Cambria Math"/>
              </a:rPr>
              <a:t>𝜆 x 𝜐</a:t>
            </a:r>
            <a:endParaRPr lang="en-US" sz="2400" b="1" dirty="0" smtClean="0"/>
          </a:p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Speed of Light (</a:t>
            </a:r>
            <a:r>
              <a:rPr lang="en-US" sz="2400" i="1" dirty="0" smtClean="0"/>
              <a:t>c</a:t>
            </a:r>
            <a:r>
              <a:rPr lang="en-US" sz="2400" dirty="0" smtClean="0"/>
              <a:t>) = </a:t>
            </a:r>
            <a:r>
              <a:rPr lang="en-US" sz="2400" dirty="0"/>
              <a:t>wavelength x frequency (</a:t>
            </a:r>
            <a:r>
              <a:rPr lang="en-US" sz="2400" dirty="0">
                <a:latin typeface="Cambria Math"/>
                <a:ea typeface="Cambria Math"/>
              </a:rPr>
              <a:t>𝜆 x 𝜐</a:t>
            </a:r>
            <a:r>
              <a:rPr lang="en-US" sz="2400" dirty="0" smtClean="0">
                <a:cs typeface="Arial" charset="0"/>
              </a:rPr>
              <a:t>)</a:t>
            </a:r>
          </a:p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c = </a:t>
            </a:r>
            <a:r>
              <a:rPr lang="en-US" sz="2400" dirty="0" smtClean="0"/>
              <a:t>3 </a:t>
            </a:r>
            <a:r>
              <a:rPr lang="en-US" sz="2400" dirty="0"/>
              <a:t>x 10</a:t>
            </a:r>
            <a:r>
              <a:rPr lang="en-US" sz="2400" baseline="30000" dirty="0"/>
              <a:t>8</a:t>
            </a:r>
            <a:r>
              <a:rPr lang="en-US" sz="2400" dirty="0"/>
              <a:t> m/sec (the speed of light) = 186,000 miles/sec</a:t>
            </a:r>
          </a:p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/>
          </a:p>
          <a:p>
            <a:pPr marL="114300" indent="0">
              <a:buNone/>
            </a:pPr>
            <a:endParaRPr lang="en-US" sz="2400" dirty="0" smtClean="0"/>
          </a:p>
          <a:p>
            <a:pPr marL="114300" indent="0">
              <a:buNone/>
            </a:pPr>
            <a:endParaRPr lang="en-US" sz="2400" dirty="0"/>
          </a:p>
        </p:txBody>
      </p:sp>
      <p:pic>
        <p:nvPicPr>
          <p:cNvPr id="1026" name="Picture 2" descr="Diagram showing frequency as the measurement of the number of wave crests that pass a given point in a second. Wavelength is measured as the distance between two crest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3048000" cy="218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971800"/>
            <a:ext cx="47244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/>
              <a:t>Wavelength (</a:t>
            </a:r>
            <a:r>
              <a:rPr lang="en-US" sz="2400" b="1" dirty="0">
                <a:latin typeface="Cambria Math"/>
                <a:ea typeface="Cambria Math"/>
              </a:rPr>
              <a:t>𝜆</a:t>
            </a:r>
            <a:r>
              <a:rPr lang="en-US" sz="2400" b="1" dirty="0"/>
              <a:t>) </a:t>
            </a:r>
            <a:r>
              <a:rPr lang="en-US" sz="2400" dirty="0"/>
              <a:t>– the distance from one wave peak (or crest) to the next is the wavelength</a:t>
            </a:r>
          </a:p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/>
          </a:p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/>
              <a:t>Frequency (</a:t>
            </a:r>
            <a:r>
              <a:rPr lang="en-US" sz="2400" b="1" dirty="0">
                <a:latin typeface="Cambria Math"/>
                <a:ea typeface="Cambria Math"/>
              </a:rPr>
              <a:t>𝜐)</a:t>
            </a:r>
            <a:r>
              <a:rPr lang="en-US" sz="2400" b="1" dirty="0"/>
              <a:t> </a:t>
            </a:r>
            <a:r>
              <a:rPr lang="en-US" sz="2400" dirty="0"/>
              <a:t>- the number of peaks passing a fixed point in a space per a given time unit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13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Electromagnetic Spectrum</a:t>
            </a:r>
            <a:endParaRPr lang="en-US" dirty="0"/>
          </a:p>
        </p:txBody>
      </p:sp>
      <p:pic>
        <p:nvPicPr>
          <p:cNvPr id="8" name="Picture 4" descr="http://imagine.gsfc.nasa.gov/Images/science/EM_spectrum_compare_level1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3" y="1219200"/>
            <a:ext cx="7435177" cy="278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916573"/>
              </p:ext>
            </p:extLst>
          </p:nvPr>
        </p:nvGraphicFramePr>
        <p:xfrm>
          <a:off x="1524000" y="3810000"/>
          <a:ext cx="5334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</a:tblGrid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Wavelength (meters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</a:tr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Gamma-rays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10</a:t>
                      </a:r>
                      <a:r>
                        <a:rPr lang="en-US" baseline="30000" dirty="0"/>
                        <a:t>-11</a:t>
                      </a:r>
                      <a:endParaRPr lang="en-US" dirty="0"/>
                    </a:p>
                  </a:txBody>
                  <a:tcPr anchor="ctr"/>
                </a:tc>
              </a:tr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X-rays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-11</a:t>
                      </a:r>
                      <a:r>
                        <a:rPr lang="en-US" dirty="0"/>
                        <a:t> - 10</a:t>
                      </a:r>
                      <a:r>
                        <a:rPr lang="en-US" baseline="30000" dirty="0"/>
                        <a:t>-8</a:t>
                      </a:r>
                      <a:endParaRPr lang="en-US" dirty="0"/>
                    </a:p>
                  </a:txBody>
                  <a:tcPr anchor="ctr"/>
                </a:tc>
              </a:tr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Ultraviolet (UV)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-8</a:t>
                      </a:r>
                      <a:r>
                        <a:rPr lang="en-US" dirty="0"/>
                        <a:t> - 4 x 10</a:t>
                      </a:r>
                      <a:r>
                        <a:rPr lang="en-US" baseline="30000" dirty="0"/>
                        <a:t>-7</a:t>
                      </a:r>
                      <a:endParaRPr lang="en-US" dirty="0"/>
                    </a:p>
                  </a:txBody>
                  <a:tcPr anchor="ctr"/>
                </a:tc>
              </a:tr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Visible (Optical)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x 10</a:t>
                      </a:r>
                      <a:r>
                        <a:rPr lang="en-US" baseline="30000" dirty="0"/>
                        <a:t>-7</a:t>
                      </a:r>
                      <a:r>
                        <a:rPr lang="en-US" dirty="0"/>
                        <a:t> - 7 x 10</a:t>
                      </a:r>
                      <a:r>
                        <a:rPr lang="en-US" baseline="30000" dirty="0"/>
                        <a:t>-7</a:t>
                      </a:r>
                      <a:endParaRPr lang="en-US" dirty="0"/>
                    </a:p>
                  </a:txBody>
                  <a:tcPr anchor="ctr"/>
                </a:tc>
              </a:tr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Infrared </a:t>
                      </a:r>
                      <a:r>
                        <a:rPr lang="en-US" dirty="0"/>
                        <a:t>(IR)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 x 10</a:t>
                      </a:r>
                      <a:r>
                        <a:rPr lang="en-US" baseline="30000" dirty="0"/>
                        <a:t>-7</a:t>
                      </a:r>
                      <a:r>
                        <a:rPr lang="en-US" dirty="0"/>
                        <a:t> - 10</a:t>
                      </a:r>
                      <a:r>
                        <a:rPr lang="en-US" baseline="30000" dirty="0"/>
                        <a:t>-3</a:t>
                      </a:r>
                      <a:endParaRPr lang="en-US" dirty="0"/>
                    </a:p>
                  </a:txBody>
                  <a:tcPr anchor="ctr"/>
                </a:tc>
              </a:tr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Microwave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-3</a:t>
                      </a:r>
                      <a:r>
                        <a:rPr lang="en-US" dirty="0"/>
                        <a:t> - 10</a:t>
                      </a:r>
                      <a:r>
                        <a:rPr lang="en-US" baseline="30000" dirty="0"/>
                        <a:t>-2</a:t>
                      </a:r>
                      <a:endParaRPr lang="en-US" dirty="0"/>
                    </a:p>
                  </a:txBody>
                  <a:tcPr anchor="ctr"/>
                </a:tc>
              </a:tr>
              <a:tr h="294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Radio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-2</a:t>
                      </a:r>
                      <a:r>
                        <a:rPr lang="en-US" dirty="0"/>
                        <a:t> - 10</a:t>
                      </a:r>
                      <a:r>
                        <a:rPr lang="en-US" baseline="30000" dirty="0"/>
                        <a:t>4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0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Absorption</a:t>
            </a:r>
            <a:endParaRPr lang="en-US" dirty="0"/>
          </a:p>
        </p:txBody>
      </p:sp>
      <p:pic>
        <p:nvPicPr>
          <p:cNvPr id="37892" name="Picture 4" descr="http://coolcosmos.ipac.caltech.edu/cosmic_classroom/ir_tutorial/images/transmis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68400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258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27" y="1417638"/>
            <a:ext cx="6934200" cy="315436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400" dirty="0" smtClean="0"/>
              <a:t>In the absence of particles and scattering the sky would appear black.</a:t>
            </a:r>
          </a:p>
          <a:p>
            <a:r>
              <a:rPr lang="en-US" sz="2400" dirty="0" smtClean="0"/>
              <a:t>At sunrise and sunset the sunlight travels a longer distance through the atmosphere </a:t>
            </a:r>
          </a:p>
          <a:p>
            <a:r>
              <a:rPr lang="en-US" sz="2400" dirty="0" smtClean="0"/>
              <a:t>With the longer path the scatter and absorption is of the short (blue) wavelengths is so complete we only see the longer wavelengths of light, the red and orange</a:t>
            </a:r>
          </a:p>
          <a:p>
            <a:pPr marL="114300" indent="0">
              <a:buNone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4267200"/>
            <a:ext cx="5799305" cy="1719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6172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Principles of Remote Sensing (Tempfli et al.)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2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Impact of Atmospheric Interaction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302096" y="5499001"/>
            <a:ext cx="4098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Clouds!</a:t>
            </a:r>
          </a:p>
          <a:p>
            <a:pPr algn="ctr"/>
            <a:r>
              <a:rPr lang="en-US" sz="2000" dirty="0" smtClean="0"/>
              <a:t>Landsat 8 imagery of the North Coast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2096" y="1454777"/>
            <a:ext cx="3911667" cy="398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Impact of Atmospheric Interaction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3429000"/>
            <a:ext cx="1904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Cloud Shadows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356"/>
          <a:stretch/>
        </p:blipFill>
        <p:spPr>
          <a:xfrm>
            <a:off x="1752600" y="1981200"/>
            <a:ext cx="2743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3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4617B"/>
                </a:solidFill>
              </a:rPr>
              <a:t>Energy Interaction with the Earth’s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dirty="0" smtClean="0"/>
              <a:t>The proportion of energy reflected, absorbed and transmitted will vary depending on the surface material and condition</a:t>
            </a:r>
          </a:p>
          <a:p>
            <a:pPr marL="114300" indent="0">
              <a:buNone/>
            </a:pPr>
            <a:endParaRPr lang="en-US" sz="1400" dirty="0">
              <a:cs typeface="Arial" charset="0"/>
            </a:endParaRPr>
          </a:p>
          <a:p>
            <a:pPr marL="114300" indent="0">
              <a:buNone/>
            </a:pPr>
            <a:r>
              <a:rPr lang="en-US" sz="2400" dirty="0"/>
              <a:t>The proportion of energy reflected, absorbed and transmitted will </a:t>
            </a:r>
            <a:r>
              <a:rPr lang="en-US" sz="2400" dirty="0" smtClean="0"/>
              <a:t>also vary at different wavelength</a:t>
            </a:r>
          </a:p>
          <a:p>
            <a:r>
              <a:rPr lang="en-US" sz="2400" b="1" dirty="0" smtClean="0"/>
              <a:t>Absorption</a:t>
            </a:r>
            <a:r>
              <a:rPr lang="en-US" sz="2400" dirty="0" smtClean="0"/>
              <a:t> </a:t>
            </a:r>
            <a:r>
              <a:rPr lang="en-US" sz="2400" dirty="0"/>
              <a:t>(A) occurs when radiation (energy) is absorbed into the target </a:t>
            </a:r>
            <a:endParaRPr lang="en-US" sz="2400" dirty="0" smtClean="0"/>
          </a:p>
          <a:p>
            <a:r>
              <a:rPr lang="en-US" sz="2400" b="1" dirty="0" smtClean="0"/>
              <a:t>Transmission</a:t>
            </a:r>
            <a:r>
              <a:rPr lang="en-US" sz="2400" dirty="0" smtClean="0"/>
              <a:t> </a:t>
            </a:r>
            <a:r>
              <a:rPr lang="en-US" sz="2400" dirty="0"/>
              <a:t>(T) occurs when radiation passes through a target. </a:t>
            </a:r>
            <a:endParaRPr lang="en-US" sz="2400" dirty="0" smtClean="0"/>
          </a:p>
          <a:p>
            <a:r>
              <a:rPr lang="en-US" sz="2400" b="1" dirty="0" smtClean="0"/>
              <a:t>Reflection</a:t>
            </a:r>
            <a:r>
              <a:rPr lang="en-US" sz="2400" dirty="0" smtClean="0"/>
              <a:t> </a:t>
            </a:r>
            <a:r>
              <a:rPr lang="en-US" sz="2400" dirty="0"/>
              <a:t>(R) occurs when radiation "bounces" off the target and is redirected</a:t>
            </a:r>
          </a:p>
          <a:p>
            <a:pPr marL="1143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39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3374</TotalTime>
  <Words>777</Words>
  <Application>Microsoft Office PowerPoint</Application>
  <PresentationFormat>On-screen Show (4:3)</PresentationFormat>
  <Paragraphs>113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Electromagnetic Radiation</vt:lpstr>
      <vt:lpstr>Electromagnetic Radiation</vt:lpstr>
      <vt:lpstr>Electromagnetic Energy</vt:lpstr>
      <vt:lpstr>Electromagnetic Spectrum</vt:lpstr>
      <vt:lpstr>Atmospheric Absorption</vt:lpstr>
      <vt:lpstr>Scattering</vt:lpstr>
      <vt:lpstr>Impact of Atmospheric Interaction</vt:lpstr>
      <vt:lpstr>Impact of Atmospheric Interaction</vt:lpstr>
      <vt:lpstr>Energy Interaction with the Earth’s Surface</vt:lpstr>
      <vt:lpstr>Energy Interaction with the Earth’s Surface</vt:lpstr>
      <vt:lpstr>Reflectance</vt:lpstr>
      <vt:lpstr>Radiance vs. Reflectance</vt:lpstr>
      <vt:lpstr>Spectral Reflectance Curves</vt:lpstr>
      <vt:lpstr>Spectral Reflectance Curve - Vegetation</vt:lpstr>
      <vt:lpstr>Spectral Reflectance Curve - Vegetation</vt:lpstr>
      <vt:lpstr>Spectral Reflectance - Vegetation</vt:lpstr>
      <vt:lpstr>Spectral Reflectance Curve - Vegetation</vt:lpstr>
      <vt:lpstr>NDVI</vt:lpstr>
      <vt:lpstr>Ground Truthing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skh28</dc:creator>
  <cp:lastModifiedBy>jg2345</cp:lastModifiedBy>
  <cp:revision>220</cp:revision>
  <dcterms:created xsi:type="dcterms:W3CDTF">2014-05-22T15:46:18Z</dcterms:created>
  <dcterms:modified xsi:type="dcterms:W3CDTF">2015-11-08T22:38:42Z</dcterms:modified>
</cp:coreProperties>
</file>